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Lor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20" Type="http://schemas.openxmlformats.org/officeDocument/2006/relationships/slide" Target="slides/slide15.xml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Lora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b2ac6e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b2ac6e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b2ac6e3a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b2ac6e3a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b2ac6e3a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b2ac6e3a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b2ac6e3a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b2ac6e3a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b2ac6e3a9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b2ac6e3a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 to the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Coverage, freshness, correctness, trustworthiness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anyone give examples of data quality issues you noticed thus far when working with KGs in this course?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b2ac6e3a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b2ac6e3a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f160759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f160759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b2ac6e3a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b2ac6e3a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an HTTP client can look up a URI using the HTTP protocol and retrieve a description of the resource, it is called a dereferenceable URI.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b2ac6e3a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b2ac6e3a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b2ac6e3a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b2ac6e3a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160759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160759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b2ac6e3a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b2ac6e3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b2ac6e3a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b2ac6e3a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b2ac6e3a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b2ac6e3a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b2ac6e3a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b2ac6e3a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b2ac6e3a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b2ac6e3a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f160759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f160759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b2ac6e3a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b2ac6e3a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b2ac6e3a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b2ac6e3a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2ac6e3a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b2ac6e3a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b2ac6e3a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b2ac6e3a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fb1fbb95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fb1fbb95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b2ac6e3a9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b2ac6e3a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b2dc91e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b2dc91e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2ac6e3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2ac6e3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2ac6e3a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b2ac6e3a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b2ac6e3a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b2ac6e3a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b2ac6e3a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b2ac6e3a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b2dc91e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b2dc91e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lichtblauw" type="title">
  <p:cSld name="TITLE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564588" y="189852"/>
            <a:ext cx="65982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64588" y="1829639"/>
            <a:ext cx="419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M40_RGB_B_blauw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20318" t="0"/>
          <a:stretch/>
        </p:blipFill>
        <p:spPr>
          <a:xfrm>
            <a:off x="360001" y="4630501"/>
            <a:ext cx="1590639" cy="38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4273246" y="4738971"/>
            <a:ext cx="397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donkerblauw">
  <p:cSld name="Titeldia donkerblauw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40_RGB_B_diap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20318" t="0"/>
          <a:stretch/>
        </p:blipFill>
        <p:spPr>
          <a:xfrm>
            <a:off x="360001" y="4630499"/>
            <a:ext cx="1590639" cy="38185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ctrTitle"/>
          </p:nvPr>
        </p:nvSpPr>
        <p:spPr>
          <a:xfrm>
            <a:off x="564588" y="189852"/>
            <a:ext cx="65982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64588" y="1829639"/>
            <a:ext cx="419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 oranje">
  <p:cSld name="Titeldia oranje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40_RGB_B_diap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20929" t="0"/>
          <a:stretch/>
        </p:blipFill>
        <p:spPr>
          <a:xfrm>
            <a:off x="360001" y="4630499"/>
            <a:ext cx="1578481" cy="38185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type="ctrTitle"/>
          </p:nvPr>
        </p:nvSpPr>
        <p:spPr>
          <a:xfrm>
            <a:off x="564588" y="189852"/>
            <a:ext cx="65982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564588" y="1829639"/>
            <a:ext cx="4196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Font typeface="Merriweather Sans"/>
              <a:buNone/>
              <a:defRPr b="0" i="0" sz="28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Merriweather Sans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98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 donkerblauw">
  <p:cSld name="Tekstdia donkerblauw">
    <p:bg>
      <p:bgPr>
        <a:solidFill>
          <a:schemeClr val="accent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273246" y="4738971"/>
            <a:ext cx="397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M40_RGB_B_diap.png" id="80" name="Google Shape;80;p18"/>
          <p:cNvPicPr preferRelativeResize="0"/>
          <p:nvPr/>
        </p:nvPicPr>
        <p:blipFill rotWithShape="1">
          <a:blip r:embed="rId2">
            <a:alphaModFix/>
          </a:blip>
          <a:srcRect b="0" l="0" r="21235" t="0"/>
          <a:stretch/>
        </p:blipFill>
        <p:spPr>
          <a:xfrm>
            <a:off x="360001" y="4630499"/>
            <a:ext cx="1572409" cy="38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dia lichtblauw">
  <p:cSld name="Tekstdia lichtblauw">
    <p:bg>
      <p:bgPr>
        <a:solidFill>
          <a:schemeClr val="dk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4273246" y="4738971"/>
            <a:ext cx="397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UM40_RGB_B_blauw.png"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20318" t="0"/>
          <a:stretch/>
        </p:blipFill>
        <p:spPr>
          <a:xfrm>
            <a:off x="360001" y="4630501"/>
            <a:ext cx="1590639" cy="38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kst/Foto dia">
  <p:cSld name="Tekst/Foto di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60001" y="310695"/>
            <a:ext cx="39345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60001" y="1485117"/>
            <a:ext cx="39345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>
            <a:off x="4595043" y="4738971"/>
            <a:ext cx="55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4745252" y="4738971"/>
            <a:ext cx="345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195205" y="4738800"/>
            <a:ext cx="57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0"/>
          <p:cNvSpPr/>
          <p:nvPr>
            <p:ph idx="2" type="pic"/>
          </p:nvPr>
        </p:nvSpPr>
        <p:spPr>
          <a:xfrm>
            <a:off x="4595044" y="0"/>
            <a:ext cx="45489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19768" t="0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dia">
  <p:cSld name="Fotodia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4359967" y="4738800"/>
            <a:ext cx="374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8700" y="4686937"/>
            <a:ext cx="1533600" cy="233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erriweather Sans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erriweather Sans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erriweather Sans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erriweather Sans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eldia">
  <p:cSld name="Tabeldia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4273246" y="4738971"/>
            <a:ext cx="397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0" l="0" r="19768" t="0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234468" y="4738971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4273246" y="4738971"/>
            <a:ext cx="397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316142" y="4738800"/>
            <a:ext cx="370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1" Type="http://schemas.openxmlformats.org/officeDocument/2006/relationships/image" Target="../media/image5.png"/><Relationship Id="rId10" Type="http://schemas.openxmlformats.org/officeDocument/2006/relationships/image" Target="../media/image14.png"/><Relationship Id="rId12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massdevice.com/report-ibm-watson-delivered-unsafe-and-inaccurate-cancer-recommendation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hyperlink" Target="https://www.nature.com/articles/d41586-018-05707-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ctrTitle"/>
          </p:nvPr>
        </p:nvSpPr>
        <p:spPr>
          <a:xfrm>
            <a:off x="311700" y="15496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Building &amp; Mining Knowledge Graphs</a:t>
            </a:r>
            <a:endParaRPr sz="3600"/>
          </a:p>
        </p:txBody>
      </p:sp>
      <p:sp>
        <p:nvSpPr>
          <p:cNvPr id="113" name="Google Shape;113;p23"/>
          <p:cNvSpPr txBox="1"/>
          <p:nvPr/>
        </p:nvSpPr>
        <p:spPr>
          <a:xfrm>
            <a:off x="3718950" y="2342275"/>
            <a:ext cx="1706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(KEN4256)</a:t>
            </a:r>
            <a:endParaRPr sz="240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4152875"/>
            <a:ext cx="2631759" cy="8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311700" y="3117725"/>
            <a:ext cx="8520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Lecture 3</a:t>
            </a:r>
            <a:r>
              <a:rPr lang="en" sz="2400">
                <a:solidFill>
                  <a:srgbClr val="FF9900"/>
                </a:solidFill>
              </a:rPr>
              <a:t>: Knowledge Graph Quality</a:t>
            </a:r>
            <a:endParaRPr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Quality?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Quality</a:t>
            </a:r>
            <a:r>
              <a:rPr lang="en" sz="3000"/>
              <a:t>: commonly conceived as a multi-dimensional construct with a popular definition ‘fitness for use’*.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/>
            </a:br>
            <a:r>
              <a:rPr b="1" lang="en" sz="3000"/>
              <a:t>Dimension</a:t>
            </a:r>
            <a:r>
              <a:rPr lang="en" sz="3000"/>
              <a:t>: characteristics of a dataset.</a:t>
            </a:r>
            <a:br>
              <a:rPr lang="en" sz="3000"/>
            </a:b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Metric</a:t>
            </a:r>
            <a:r>
              <a:rPr lang="en" sz="3000"/>
              <a:t>: or indicator is a procedure for measuring an information quality dimension.</a:t>
            </a:r>
            <a:endParaRPr sz="3000"/>
          </a:p>
        </p:txBody>
      </p:sp>
      <p:sp>
        <p:nvSpPr>
          <p:cNvPr id="182" name="Google Shape;182;p32"/>
          <p:cNvSpPr txBox="1"/>
          <p:nvPr/>
        </p:nvSpPr>
        <p:spPr>
          <a:xfrm>
            <a:off x="390525" y="4736825"/>
            <a:ext cx="3692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/>
              <a:t>*Juran et al., The Quality Control Handbook, 1974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Assessment Goal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Fix data quality issues in the KG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Root cause analysis: identify source of quality </a:t>
            </a:r>
            <a:r>
              <a:rPr lang="en" sz="3000"/>
              <a:t>issues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quality issues in the source data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arising due to data integration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incorrect use of vocabularies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linking to data from untrustworthy sources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Assess and ultimately improve the quality of the KG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628550" y="1965350"/>
            <a:ext cx="82065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Quality Dimensions &amp; Metrics</a:t>
            </a:r>
            <a:endParaRPr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468750" y="407225"/>
            <a:ext cx="8206500" cy="4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Which quality issues did you encounter?</a:t>
            </a:r>
            <a:endParaRPr sz="4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  </a:t>
            </a:r>
            <a:endParaRPr sz="4800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What do YOU think are the different quality criteria?</a:t>
            </a:r>
            <a:endParaRPr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Dimensions for KGs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75" y="826976"/>
            <a:ext cx="6430450" cy="3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/>
        </p:nvSpPr>
        <p:spPr>
          <a:xfrm>
            <a:off x="294150" y="4483250"/>
            <a:ext cx="7632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/>
              <a:t>Quality assessment for linked data: A survey.</a:t>
            </a:r>
            <a:r>
              <a:rPr i="1" lang="en" sz="1100"/>
              <a:t> A Zaveri, A Rula, A Maurino, R Pietrobon, J Lehmann, S Auer. Semantic Web 7 (1), 63-93</a:t>
            </a:r>
            <a:endParaRPr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- Intelligent Flight Search Engine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60000" y="1002250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ggregates data from several datasets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airports and airlines from airline datasets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location of countries, cities and particular addresses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aggregators pull all the information related to flights from different booking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 Quality Dimensions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60000" y="1373675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Availability</a:t>
            </a:r>
            <a:r>
              <a:rPr lang="en" sz="1800"/>
              <a:t> - </a:t>
            </a:r>
            <a:r>
              <a:rPr i="1" lang="en" sz="1800"/>
              <a:t>extent to which data (or some portion of it) is present, obtainable and ready for use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Metrics: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accessibility of the SPARQL endpoint and the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dereferenceability</a:t>
            </a:r>
            <a:r>
              <a:rPr lang="en" sz="1800"/>
              <a:t> of the URI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Interlinking</a:t>
            </a:r>
            <a:r>
              <a:rPr lang="en" sz="1800"/>
              <a:t> - </a:t>
            </a:r>
            <a:r>
              <a:rPr i="1" lang="en" sz="1800"/>
              <a:t>degree to which entities that represent the same concept are linked to each other, be it within or between two or more data sources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Metrics: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detection of the existence and usage of </a:t>
            </a:r>
            <a:r>
              <a:rPr lang="en" sz="1800"/>
              <a:t>external URIs</a:t>
            </a:r>
            <a:r>
              <a:rPr lang="en" sz="1800"/>
              <a:t> (target dataset)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detection of all local in-links or back-links: all triples from a dataset that have the  resource’s URI as the object</a:t>
            </a:r>
            <a:endParaRPr sz="1800"/>
          </a:p>
        </p:txBody>
      </p:sp>
      <p:sp>
        <p:nvSpPr>
          <p:cNvPr id="218" name="Google Shape;218;p38"/>
          <p:cNvSpPr/>
          <p:nvPr/>
        </p:nvSpPr>
        <p:spPr>
          <a:xfrm>
            <a:off x="4894400" y="4489800"/>
            <a:ext cx="4028100" cy="65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Interlink “America” and “United States”.</a:t>
            </a:r>
            <a:endParaRPr sz="1800"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275" y="61950"/>
            <a:ext cx="1266525" cy="1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</a:t>
            </a:r>
            <a:r>
              <a:rPr lang="en"/>
              <a:t> Quality Dimensions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60000" y="1393275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Syntactic Validity</a:t>
            </a:r>
            <a:r>
              <a:rPr b="1" lang="en" sz="2400"/>
              <a:t> </a:t>
            </a:r>
            <a:r>
              <a:rPr lang="en" sz="2400"/>
              <a:t>- </a:t>
            </a:r>
            <a:r>
              <a:rPr i="1" lang="en" sz="2400"/>
              <a:t>degree to which an RDF document conforms to the specification of the serialization format.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Metrics: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detecting syntax errors using (i) validators, (ii) via crowdsourcin</a:t>
            </a:r>
            <a:r>
              <a:rPr lang="en" sz="2200"/>
              <a:t>g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200"/>
              <a:t>by (i) use of explicit definition of the allowed values for a datatype, (ii) syntactic rules (type of characters allowed and/or the pattern of literal values)</a:t>
            </a:r>
            <a:br>
              <a:rPr lang="en" sz="2400"/>
            </a:br>
            <a:endParaRPr sz="2400"/>
          </a:p>
        </p:txBody>
      </p:sp>
      <p:sp>
        <p:nvSpPr>
          <p:cNvPr id="226" name="Google Shape;226;p39"/>
          <p:cNvSpPr/>
          <p:nvPr/>
        </p:nvSpPr>
        <p:spPr>
          <a:xfrm>
            <a:off x="4558750" y="3969400"/>
            <a:ext cx="4331400" cy="87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Literals (e.g. date) are tagged with appropriate datatype.</a:t>
            </a:r>
            <a:endParaRPr sz="1800"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44" y="237469"/>
            <a:ext cx="1155775" cy="11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</a:t>
            </a:r>
            <a:r>
              <a:rPr lang="en"/>
              <a:t> Quality Dimensions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60000" y="1393275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Completeness - </a:t>
            </a:r>
            <a:r>
              <a:rPr i="1" lang="en" sz="2400"/>
              <a:t>refers to the degree to which all required information is present in a particular dataset. 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Metrics: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Schema - ontology completeness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Property - missing values for a specific property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Population - % of all real-world objects of a particular type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Interlinking - degree to which instances in the dataset are interlinked</a:t>
            </a:r>
            <a:endParaRPr sz="2200"/>
          </a:p>
        </p:txBody>
      </p:sp>
      <p:sp>
        <p:nvSpPr>
          <p:cNvPr id="234" name="Google Shape;234;p40"/>
          <p:cNvSpPr/>
          <p:nvPr/>
        </p:nvSpPr>
        <p:spPr>
          <a:xfrm>
            <a:off x="4591225" y="4142725"/>
            <a:ext cx="4201500" cy="95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Include all airports and airport codes to find flights between two places.</a:t>
            </a:r>
            <a:endParaRPr sz="1800"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350" y="126350"/>
            <a:ext cx="2252323" cy="12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</a:t>
            </a:r>
            <a:r>
              <a:rPr lang="en"/>
              <a:t> Quality Dimensions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60000" y="1393275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Trustworthiness</a:t>
            </a:r>
            <a:r>
              <a:rPr b="1" lang="en" sz="2400"/>
              <a:t> - </a:t>
            </a:r>
            <a:r>
              <a:rPr i="1" lang="en" sz="2400"/>
              <a:t>defined as the degree to which the information is accepted to be correct, true, real and credible.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Metrics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annotating triples with provenance</a:t>
            </a:r>
            <a:r>
              <a:rPr lang="en" sz="2400"/>
              <a:t> data and usage of provenance history to evaluate the trustworthiness of facts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FAIR provenance and metadata, provenance ontologies (PROV-O, HCLS)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opinion-based method, which use trust annotations made by several individuals</a:t>
            </a:r>
            <a:endParaRPr sz="2400"/>
          </a:p>
        </p:txBody>
      </p:sp>
      <p:sp>
        <p:nvSpPr>
          <p:cNvPr id="242" name="Google Shape;242;p41"/>
          <p:cNvSpPr/>
          <p:nvPr/>
        </p:nvSpPr>
        <p:spPr>
          <a:xfrm>
            <a:off x="6036825" y="1923300"/>
            <a:ext cx="3055500" cy="82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Flight information is from a known airline provider.</a:t>
            </a:r>
            <a:endParaRPr sz="1800"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225" y="245579"/>
            <a:ext cx="1170100" cy="100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125" y="2537212"/>
            <a:ext cx="77927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063" y="2980200"/>
            <a:ext cx="1629400" cy="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75" y="499588"/>
            <a:ext cx="1624024" cy="210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1100" y="726664"/>
            <a:ext cx="2902176" cy="164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3600" y="3827072"/>
            <a:ext cx="2178025" cy="92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0600" y="1881850"/>
            <a:ext cx="2934788" cy="31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875" y="3868626"/>
            <a:ext cx="852350" cy="5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81050" y="559175"/>
            <a:ext cx="964350" cy="12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450" y="2881375"/>
            <a:ext cx="1355603" cy="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6944" y="2881369"/>
            <a:ext cx="1593975" cy="8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2237113" y="0"/>
            <a:ext cx="4707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A2DB"/>
                </a:solidFill>
                <a:latin typeface="Calibri"/>
                <a:ea typeface="Calibri"/>
                <a:cs typeface="Calibri"/>
                <a:sym typeface="Calibri"/>
              </a:rPr>
              <a:t>Wealth of KGs available 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</a:t>
            </a:r>
            <a:r>
              <a:rPr lang="en"/>
              <a:t> Quality Dimensions - Representational</a:t>
            </a:r>
            <a:endParaRPr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60000" y="1135750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Interoperability</a:t>
            </a:r>
            <a:r>
              <a:rPr lang="en" sz="2400"/>
              <a:t> - </a:t>
            </a:r>
            <a:r>
              <a:rPr i="1" lang="en" sz="2400"/>
              <a:t>degree to which the format and structure of the information conforms to previously returned information as well as data from other sources.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Metrics: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detection of whether existing terms from all relevant vocabularies for that particular domain have been reused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usage of existing vocabularies for a particular domain</a:t>
            </a:r>
            <a:endParaRPr sz="2200"/>
          </a:p>
        </p:txBody>
      </p:sp>
      <p:sp>
        <p:nvSpPr>
          <p:cNvPr id="250" name="Google Shape;250;p42"/>
          <p:cNvSpPr/>
          <p:nvPr/>
        </p:nvSpPr>
        <p:spPr>
          <a:xfrm>
            <a:off x="4602075" y="3932000"/>
            <a:ext cx="4369500" cy="115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Re-use existing vocabulary to represent different concepts: e.g. WGS 84 geodetic system and GeoRSS points for location</a:t>
            </a:r>
            <a:endParaRPr sz="1800"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925" y="71575"/>
            <a:ext cx="962100" cy="1064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/>
        </p:nvSpPr>
        <p:spPr>
          <a:xfrm>
            <a:off x="628550" y="1965350"/>
            <a:ext cx="82065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Tools for KG </a:t>
            </a:r>
            <a:endParaRPr sz="48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Quality Assessment</a:t>
            </a:r>
            <a:endParaRPr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DQA Tool - RDFUnit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" y="877695"/>
            <a:ext cx="8839198" cy="395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488"/>
            <a:ext cx="8839199" cy="37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DQA Tool - Luzzu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510325"/>
            <a:ext cx="8098852" cy="20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6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Crowdsourcing Quality Assessment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188" y="2586725"/>
            <a:ext cx="5976475" cy="24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44625"/>
            <a:ext cx="806450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DQA Tool - Shape Expressions</a:t>
            </a:r>
            <a:endParaRPr/>
          </a:p>
        </p:txBody>
      </p:sp>
      <p:sp>
        <p:nvSpPr>
          <p:cNvPr id="286" name="Google Shape;286;p48"/>
          <p:cNvSpPr txBox="1"/>
          <p:nvPr/>
        </p:nvSpPr>
        <p:spPr>
          <a:xfrm>
            <a:off x="116425" y="1515900"/>
            <a:ext cx="3771000" cy="282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PREFIX :  &lt;http://example.org/&gt;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PREFIX schema: &lt;http://schema.org/&gt;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PREFIX xsd:  &lt;http://www.w3.org/2001/XMLSchema#&gt;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:User {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:name           xsd:string  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:birthDate    xsd:date?  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:gender        [schema:Male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                          schema:Female ]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                          OR xsd:string 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:knows         IRI @:User*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4026650" y="1487300"/>
            <a:ext cx="5074800" cy="285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alice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:name           "Alice" ;           </a:t>
            </a:r>
            <a:r>
              <a:rPr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#  Passes as a :User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:gender         schema:Female 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:knows          :bob 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:bob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:gender     schema:Male ;    </a:t>
            </a:r>
            <a:r>
              <a:rPr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#  Passes as a :User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:name           "Robert";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:birthDate     "1980-03-10"^^xsd:date .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:dave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:name            "Dave";        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 Fails as a :User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:gender           "XYY";         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schema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:birthDate      1980 .          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 1980 is not an xsd:date *)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8"/>
          <p:cNvSpPr txBox="1"/>
          <p:nvPr/>
        </p:nvSpPr>
        <p:spPr>
          <a:xfrm>
            <a:off x="1050350" y="1039750"/>
            <a:ext cx="2241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Shape Declaration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5443250" y="1039750"/>
            <a:ext cx="2241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Shape Validation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179" y="103413"/>
            <a:ext cx="1175976" cy="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25" y="152400"/>
            <a:ext cx="86333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60000" y="310695"/>
            <a:ext cx="83268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Assessment Challenges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60000" y="972000"/>
            <a:ext cx="83268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Propagation of errors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Management/Improvement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Usage of the standard vocabulary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Quality-based search engines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/>
        </p:nvSpPr>
        <p:spPr>
          <a:xfrm>
            <a:off x="628550" y="1965350"/>
            <a:ext cx="82065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Questions?</a:t>
            </a:r>
            <a:endParaRPr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811200" y="198175"/>
            <a:ext cx="75753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00A2DB"/>
                </a:solidFill>
                <a:latin typeface="Calibri"/>
                <a:ea typeface="Calibri"/>
                <a:cs typeface="Calibri"/>
                <a:sym typeface="Calibri"/>
              </a:rPr>
              <a:t>KGs enable powerful applications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50" y="9850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371" y="984988"/>
            <a:ext cx="2027558" cy="35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628550" y="1965350"/>
            <a:ext cx="82065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73763"/>
                </a:solidFill>
              </a:rPr>
              <a:t>BUT….</a:t>
            </a:r>
            <a:endParaRPr sz="4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3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60000" y="951403"/>
            <a:ext cx="8326800" cy="86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 Watson delivered ‘unsafe and inaccurate’ cancer recommendations</a:t>
            </a:r>
            <a:endParaRPr b="0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360000" y="3417100"/>
            <a:ext cx="8673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https://www.massdevice.com/report-ibm-watson-delivered-unsafe-and-inaccurate-cancer-recommendations/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480050" y="1816300"/>
            <a:ext cx="7602600" cy="1348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one example, a patient was recommended a drug that could lead to </a:t>
            </a:r>
            <a:r>
              <a:rPr i="1" lang="en" sz="1600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severe or fatal hemorrhag</a:t>
            </a:r>
            <a:r>
              <a:rPr i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while he was already dealing with severe bleeding due to his condition. In another example, a Florida doctor who reviewed the system told the company that the technology is "</a:t>
            </a:r>
            <a:r>
              <a:rPr i="1" lang="en" sz="1600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a piece of shit.</a:t>
            </a:r>
            <a:r>
              <a:rPr i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360000" y="198526"/>
            <a:ext cx="8326800" cy="4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of Poor Data Quality - Inaccuracy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60000" y="90751"/>
            <a:ext cx="8326800" cy="4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 of Poor Data Quality - AI Bias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611626"/>
            <a:ext cx="6335328" cy="416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360000" y="4781100"/>
            <a:ext cx="4173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https://www.nature.com/articles/d41586-018-05707-8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6897200" y="881750"/>
            <a:ext cx="1789500" cy="1851600"/>
          </a:xfrm>
          <a:prstGeom prst="wedgeRoundRectCallout">
            <a:avLst>
              <a:gd fmla="val -67520" name="adj1"/>
              <a:gd fmla="val 1296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When Google Translate converts news articles written in Spanish into English, phrases referring to women often become ‘he said’ or ‘he wrote’.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575"/>
            <a:ext cx="8839198" cy="331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>
            <p:ph type="title"/>
          </p:nvPr>
        </p:nvSpPr>
        <p:spPr>
          <a:xfrm>
            <a:off x="360000" y="310703"/>
            <a:ext cx="8326800" cy="86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issues in Integrating Data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60000" y="310703"/>
            <a:ext cx="8326800" cy="86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Trustworthiness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60000" y="974575"/>
            <a:ext cx="8475900" cy="3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Information Providers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want that their information is used / believed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might want to state their publishing intent (assertion, quote)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are only willing to put a certain effort into publishing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Information Consumers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want to use the information for different tasks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have different views of the world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have different subjective trust requirements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have different subjective preferences for certain trust</a:t>
            </a:r>
            <a:br>
              <a:rPr lang="en" sz="2400"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mechanisms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